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308" r:id="rId2"/>
    <p:sldId id="522" r:id="rId3"/>
    <p:sldId id="523" r:id="rId4"/>
    <p:sldId id="545" r:id="rId5"/>
    <p:sldId id="534" r:id="rId6"/>
    <p:sldId id="544" r:id="rId7"/>
    <p:sldId id="543" r:id="rId8"/>
    <p:sldId id="541" r:id="rId9"/>
    <p:sldId id="540" r:id="rId10"/>
    <p:sldId id="542" r:id="rId11"/>
    <p:sldId id="546" r:id="rId12"/>
    <p:sldId id="533" r:id="rId13"/>
    <p:sldId id="537" r:id="rId14"/>
    <p:sldId id="538" r:id="rId15"/>
    <p:sldId id="531" r:id="rId16"/>
    <p:sldId id="535" r:id="rId17"/>
    <p:sldId id="536" r:id="rId18"/>
    <p:sldId id="528" r:id="rId19"/>
    <p:sldId id="547" r:id="rId20"/>
    <p:sldId id="529" r:id="rId21"/>
    <p:sldId id="548" r:id="rId22"/>
    <p:sldId id="530" r:id="rId23"/>
    <p:sldId id="549" r:id="rId24"/>
    <p:sldId id="532" r:id="rId25"/>
    <p:sldId id="550" r:id="rId26"/>
    <p:sldId id="539" r:id="rId27"/>
    <p:sldId id="525" r:id="rId28"/>
    <p:sldId id="527" r:id="rId29"/>
    <p:sldId id="551" r:id="rId30"/>
    <p:sldId id="526" r:id="rId31"/>
    <p:sldId id="284" r:id="rId32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RT" id="{743E3954-3C7A-7F40-A7F3-9D2E4623F09C}">
          <p14:sldIdLst>
            <p14:sldId id="308"/>
          </p14:sldIdLst>
        </p14:section>
        <p14:section name="About FMlab" id="{24917B10-A39A-0849-A65B-379D3B7B2698}">
          <p14:sldIdLst>
            <p14:sldId id="522"/>
            <p14:sldId id="523"/>
          </p14:sldIdLst>
        </p14:section>
        <p14:section name="The Duke Sage" id="{A9FD0798-7B6C-3C48-A386-344EB7C53E99}">
          <p14:sldIdLst>
            <p14:sldId id="545"/>
            <p14:sldId id="534"/>
            <p14:sldId id="544"/>
            <p14:sldId id="543"/>
            <p14:sldId id="541"/>
            <p14:sldId id="540"/>
            <p14:sldId id="542"/>
            <p14:sldId id="546"/>
          </p14:sldIdLst>
        </p14:section>
        <p14:section name="CONTENT" id="{20E965D5-0473-464E-96D1-7EFC516F8228}">
          <p14:sldIdLst>
            <p14:sldId id="533"/>
            <p14:sldId id="537"/>
            <p14:sldId id="538"/>
          </p14:sldIdLst>
        </p14:section>
        <p14:section name="-1-" id="{632FBF95-381E-5D4B-8BA7-EC2DC61A4C09}">
          <p14:sldIdLst>
            <p14:sldId id="531"/>
            <p14:sldId id="535"/>
            <p14:sldId id="536"/>
          </p14:sldIdLst>
        </p14:section>
        <p14:section name="-2-" id="{D52DF4FB-1A26-3849-B11F-B71E1520A6D5}">
          <p14:sldIdLst>
            <p14:sldId id="528"/>
            <p14:sldId id="547"/>
          </p14:sldIdLst>
        </p14:section>
        <p14:section name="-3-" id="{1E846BAB-C7EA-EE44-A986-6BE2F2CB0D35}">
          <p14:sldIdLst>
            <p14:sldId id="529"/>
            <p14:sldId id="548"/>
          </p14:sldIdLst>
        </p14:section>
        <p14:section name="-4-" id="{4BB68028-F6BC-9F40-AB2D-85E4B4F73193}">
          <p14:sldIdLst>
            <p14:sldId id="530"/>
            <p14:sldId id="549"/>
          </p14:sldIdLst>
        </p14:section>
        <p14:section name="-5-" id="{4DB796F3-861D-6241-82BC-132313DFBBFC}">
          <p14:sldIdLst>
            <p14:sldId id="532"/>
            <p14:sldId id="550"/>
          </p14:sldIdLst>
        </p14:section>
        <p14:section name="Summary" id="{9A0D9A84-885E-B743-B1CC-06E93FA3F5A4}">
          <p14:sldIdLst>
            <p14:sldId id="539"/>
            <p14:sldId id="525"/>
            <p14:sldId id="527"/>
            <p14:sldId id="551"/>
            <p14:sldId id="526"/>
          </p14:sldIdLst>
        </p14:section>
        <p14:section name="END" id="{4E0A0EDE-3CC2-E940-BE62-F8189F8B91E0}">
          <p14:sldIdLst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F3D1"/>
    <a:srgbClr val="1A1A1A"/>
    <a:srgbClr val="00339A"/>
    <a:srgbClr val="B1CCE9"/>
    <a:srgbClr val="C2DFFF"/>
    <a:srgbClr val="3AABFD"/>
    <a:srgbClr val="99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823" autoAdjust="0"/>
    <p:restoredTop sz="99147" autoAdjust="0"/>
  </p:normalViewPr>
  <p:slideViewPr>
    <p:cSldViewPr>
      <p:cViewPr>
        <p:scale>
          <a:sx n="85" d="100"/>
          <a:sy n="85" d="100"/>
        </p:scale>
        <p:origin x="-344" y="-352"/>
      </p:cViewPr>
      <p:guideLst>
        <p:guide orient="horz" pos="2160"/>
        <p:guide pos="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50643-C4F3-D84B-9084-B7B601CC0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29A6564-4ED6-B44C-B803-7CFE4D907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6B89C89A-81AA-B848-B174-2BDCDEDDD664}" type="slidenum">
              <a:rPr lang="en-US" sz="1200">
                <a:latin typeface="Arial" charset="0"/>
              </a:rPr>
              <a:pPr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04E90-FE68-0F44-BAD3-C25DAF358240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7817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59A1936B-BA9E-F546-9616-3B93ABD4F3FC}" type="slidenum">
              <a:rPr lang="en-US" sz="1200">
                <a:latin typeface="Arial" charset="0"/>
              </a:rPr>
              <a:pPr/>
              <a:t>31</a:t>
            </a:fld>
            <a:endParaRPr lang="en-US" sz="1200">
              <a:latin typeface="Arial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21552" cy="5013176"/>
          </a:xfrm>
          <a:prstGeom prst="rect">
            <a:avLst/>
          </a:prstGeom>
          <a:solidFill>
            <a:srgbClr val="C2D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19680" y="5157192"/>
            <a:ext cx="463757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585858"/>
                </a:solidFill>
              </a:rPr>
              <a:t>Florian </a:t>
            </a:r>
            <a:r>
              <a:rPr lang="en-US" sz="3200" b="1" dirty="0" err="1" smtClean="0">
                <a:solidFill>
                  <a:srgbClr val="585858"/>
                </a:solidFill>
              </a:rPr>
              <a:t>Markowetz</a:t>
            </a:r>
            <a:endParaRPr lang="en-US" sz="3200" b="1" dirty="0" smtClean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b="0" dirty="0" smtClean="0">
                <a:solidFill>
                  <a:srgbClr val="585858"/>
                </a:solidFill>
              </a:rPr>
              <a:t>CRUK Cambridge Institute</a:t>
            </a:r>
            <a:endParaRPr lang="en-US" sz="3200" b="0" dirty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dirty="0" err="1" smtClean="0">
                <a:solidFill>
                  <a:srgbClr val="585858"/>
                </a:solidFill>
              </a:rPr>
              <a:t>www.markowetzlab.org</a:t>
            </a:r>
            <a:endParaRPr lang="en-US" sz="3200" dirty="0">
              <a:solidFill>
                <a:srgbClr val="585858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8250" y="1676400"/>
            <a:ext cx="8420100" cy="1143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895600"/>
            <a:ext cx="6851650" cy="6858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585858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9" name="Picture 8" descr="CRUK Logo for PRINTED formats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2717" r="54314" b="12274"/>
          <a:stretch/>
        </p:blipFill>
        <p:spPr>
          <a:xfrm>
            <a:off x="7917729" y="5085184"/>
            <a:ext cx="1931815" cy="1700808"/>
          </a:xfrm>
          <a:prstGeom prst="rect">
            <a:avLst/>
          </a:prstGeom>
        </p:spPr>
      </p:pic>
      <p:pic>
        <p:nvPicPr>
          <p:cNvPr id="10" name="Picture 9" descr="CU_logo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3" b="-2080"/>
          <a:stretch/>
        </p:blipFill>
        <p:spPr>
          <a:xfrm>
            <a:off x="200472" y="5157192"/>
            <a:ext cx="1440160" cy="1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25400"/>
            <a:ext cx="2476500" cy="6426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-25400"/>
            <a:ext cx="7277100" cy="6426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0475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71600"/>
            <a:ext cx="932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472" y="188640"/>
            <a:ext cx="9529886" cy="3024336"/>
          </a:xfrm>
        </p:spPr>
        <p:txBody>
          <a:bodyPr/>
          <a:lstStyle/>
          <a:p>
            <a:pPr eaLnBrk="1" hangingPunct="1"/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5 selfish </a:t>
            </a:r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reasons</a:t>
            </a:r>
            <a:b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</a:br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to work</a:t>
            </a:r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8000" b="1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reproducibly</a:t>
            </a:r>
            <a:endParaRPr lang="en-US" sz="8000" b="1" dirty="0">
              <a:solidFill>
                <a:srgbClr val="00339A"/>
              </a:solidFill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8504" y="3573016"/>
            <a:ext cx="9169846" cy="792088"/>
          </a:xfrm>
        </p:spPr>
        <p:txBody>
          <a:bodyPr/>
          <a:lstStyle/>
          <a:p>
            <a:r>
              <a:rPr lang="en-US" dirty="0" smtClean="0"/>
              <a:t>More publications, more grants, more awesome!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464" y="5949280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/cancerbioinformatics2010_baggerly_irrh/</a:t>
            </a:r>
          </a:p>
        </p:txBody>
      </p:sp>
      <p:pic>
        <p:nvPicPr>
          <p:cNvPr id="3" name="Picture 2" descr="Screen Shot 2015-05-02 at 21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906000" cy="5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the right thing to do!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world would be a better place if everyone did it!</a:t>
            </a:r>
          </a:p>
          <a:p>
            <a:endParaRPr lang="en-US" dirty="0"/>
          </a:p>
          <a:p>
            <a:r>
              <a:rPr lang="en-US" dirty="0" smtClean="0"/>
              <a:t>It’s the foundation of Science!</a:t>
            </a:r>
          </a:p>
          <a:p>
            <a:endParaRPr lang="en-US" dirty="0"/>
          </a:p>
          <a:p>
            <a:r>
              <a:rPr lang="en-US" dirty="0"/>
              <a:t>It’s the </a:t>
            </a:r>
            <a:r>
              <a:rPr lang="en-US" dirty="0" err="1"/>
              <a:t>honourable</a:t>
            </a:r>
            <a:r>
              <a:rPr lang="en-US" dirty="0"/>
              <a:t> thing to do!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B.02389_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63" y="-1107504"/>
            <a:ext cx="12729864" cy="84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714060729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-21783"/>
            <a:ext cx="10657184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b="1" dirty="0"/>
              <a:t>Avoid </a:t>
            </a:r>
            <a:r>
              <a:rPr lang="en-US" sz="9600" b="1" dirty="0" smtClean="0"/>
              <a:t>disaster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0" y="3962400"/>
            <a:ext cx="9906000" cy="2895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49250" y="1997075"/>
            <a:ext cx="4238625" cy="860425"/>
            <a:chOff x="198" y="1258"/>
            <a:chExt cx="2465" cy="542"/>
          </a:xfrm>
        </p:grpSpPr>
        <p:sp>
          <p:nvSpPr>
            <p:cNvPr id="177156" name="AutoShape 4"/>
            <p:cNvSpPr>
              <a:spLocks noChangeArrowheads="1"/>
            </p:cNvSpPr>
            <p:nvPr/>
          </p:nvSpPr>
          <p:spPr bwMode="auto">
            <a:xfrm flipH="1">
              <a:off x="198" y="1258"/>
              <a:ext cx="2465" cy="28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203" y="1566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Weak</a:t>
              </a:r>
              <a:endParaRPr lang="en-US" sz="1800"/>
            </a:p>
          </p:txBody>
        </p:sp>
        <p:sp>
          <p:nvSpPr>
            <p:cNvPr id="177158" name="Text Box 6"/>
            <p:cNvSpPr txBox="1">
              <a:spLocks noChangeArrowheads="1"/>
            </p:cNvSpPr>
            <p:nvPr/>
          </p:nvSpPr>
          <p:spPr bwMode="auto">
            <a:xfrm>
              <a:off x="2125" y="1566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Strong</a:t>
              </a:r>
            </a:p>
          </p:txBody>
        </p:sp>
        <p:sp>
          <p:nvSpPr>
            <p:cNvPr id="177159" name="Text Box 7"/>
            <p:cNvSpPr txBox="1">
              <a:spLocks noChangeArrowheads="1"/>
            </p:cNvSpPr>
            <p:nvPr/>
          </p:nvSpPr>
          <p:spPr bwMode="auto">
            <a:xfrm>
              <a:off x="1008" y="1567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/>
                <a:t>Phenotype</a:t>
              </a:r>
            </a:p>
          </p:txBody>
        </p:sp>
      </p:grp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63525" y="108585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1</a:t>
            </a:r>
          </a:p>
        </p:txBody>
      </p:sp>
      <p:grpSp>
        <p:nvGrpSpPr>
          <p:cNvPr id="177161" name="Group 9"/>
          <p:cNvGrpSpPr>
            <a:grpSpLocks/>
          </p:cNvGrpSpPr>
          <p:nvPr/>
        </p:nvGrpSpPr>
        <p:grpSpPr bwMode="auto">
          <a:xfrm>
            <a:off x="6521450" y="1562100"/>
            <a:ext cx="2130425" cy="2230438"/>
            <a:chOff x="4113" y="984"/>
            <a:chExt cx="1239" cy="1405"/>
          </a:xfrm>
        </p:grpSpPr>
        <p:sp>
          <p:nvSpPr>
            <p:cNvPr id="177162" name="Oval 10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3" name="Line 11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4" name="Line 12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5" name="Oval 13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6" name="Line 14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8" name="Oval 16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9" name="Line 17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0" name="Oval 18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2" name="Line 20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3" name="Oval 21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5" name="Oval 23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6" name="Oval 24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7" name="Oval 25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8" name="Oval 26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7179" name="Group 27"/>
          <p:cNvGrpSpPr>
            <a:grpSpLocks/>
          </p:cNvGrpSpPr>
          <p:nvPr/>
        </p:nvGrpSpPr>
        <p:grpSpPr bwMode="auto">
          <a:xfrm>
            <a:off x="552450" y="4470400"/>
            <a:ext cx="2130425" cy="2230438"/>
            <a:chOff x="4113" y="984"/>
            <a:chExt cx="1239" cy="1405"/>
          </a:xfrm>
        </p:grpSpPr>
        <p:sp>
          <p:nvSpPr>
            <p:cNvPr id="177180" name="Oval 28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1" name="Line 29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3" name="Oval 31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5" name="Line 33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6" name="Oval 34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7" name="Line 35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8" name="Oval 36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0" name="Line 38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1" name="Oval 39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2" name="Line 40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3" name="Oval 41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4" name="Oval 42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5" name="Oval 43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6" name="Oval 44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7197" name="Text Box 45"/>
          <p:cNvSpPr txBox="1">
            <a:spLocks noChangeArrowheads="1"/>
          </p:cNvSpPr>
          <p:nvPr/>
        </p:nvSpPr>
        <p:spPr bwMode="auto">
          <a:xfrm>
            <a:off x="263525" y="342900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2</a:t>
            </a:r>
          </a:p>
        </p:txBody>
      </p:sp>
      <p:grpSp>
        <p:nvGrpSpPr>
          <p:cNvPr id="177198" name="Group 46"/>
          <p:cNvGrpSpPr>
            <a:grpSpLocks/>
          </p:cNvGrpSpPr>
          <p:nvPr/>
        </p:nvGrpSpPr>
        <p:grpSpPr bwMode="auto">
          <a:xfrm>
            <a:off x="3605213" y="1803400"/>
            <a:ext cx="887412" cy="1016000"/>
            <a:chOff x="2096" y="1136"/>
            <a:chExt cx="516" cy="640"/>
          </a:xfrm>
        </p:grpSpPr>
        <p:sp>
          <p:nvSpPr>
            <p:cNvPr id="177199" name="Line 47"/>
            <p:cNvSpPr>
              <a:spLocks noChangeShapeType="1"/>
            </p:cNvSpPr>
            <p:nvPr/>
          </p:nvSpPr>
          <p:spPr bwMode="auto">
            <a:xfrm>
              <a:off x="2096" y="1136"/>
              <a:ext cx="0" cy="64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0" name="Rectangle 48"/>
            <p:cNvSpPr>
              <a:spLocks noChangeArrowheads="1"/>
            </p:cNvSpPr>
            <p:nvPr/>
          </p:nvSpPr>
          <p:spPr bwMode="auto">
            <a:xfrm>
              <a:off x="2166" y="1243"/>
              <a:ext cx="4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E1E10"/>
                  </a:solidFill>
                </a:rPr>
                <a:t>Hits</a:t>
              </a:r>
              <a:endParaRPr lang="en-US" sz="2800" dirty="0"/>
            </a:p>
          </p:txBody>
        </p:sp>
      </p:grpSp>
      <p:grpSp>
        <p:nvGrpSpPr>
          <p:cNvPr id="177201" name="Group 49"/>
          <p:cNvGrpSpPr>
            <a:grpSpLocks/>
          </p:cNvGrpSpPr>
          <p:nvPr/>
        </p:nvGrpSpPr>
        <p:grpSpPr bwMode="auto">
          <a:xfrm>
            <a:off x="2014538" y="4237038"/>
            <a:ext cx="4459287" cy="2057400"/>
            <a:chOff x="1171" y="2669"/>
            <a:chExt cx="2593" cy="1296"/>
          </a:xfrm>
        </p:grpSpPr>
        <p:sp>
          <p:nvSpPr>
            <p:cNvPr id="177202" name="Line 50"/>
            <p:cNvSpPr>
              <a:spLocks noChangeShapeType="1"/>
            </p:cNvSpPr>
            <p:nvPr/>
          </p:nvSpPr>
          <p:spPr bwMode="auto">
            <a:xfrm>
              <a:off x="1419" y="3730"/>
              <a:ext cx="587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3" name="Line 51"/>
            <p:cNvSpPr>
              <a:spLocks noChangeShapeType="1"/>
            </p:cNvSpPr>
            <p:nvPr/>
          </p:nvSpPr>
          <p:spPr bwMode="auto">
            <a:xfrm>
              <a:off x="1171" y="333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4" name="Rectangle 52"/>
            <p:cNvSpPr>
              <a:spLocks noChangeArrowheads="1"/>
            </p:cNvSpPr>
            <p:nvPr/>
          </p:nvSpPr>
          <p:spPr bwMode="auto">
            <a:xfrm>
              <a:off x="2046" y="2669"/>
              <a:ext cx="1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/>
                <a:t>Knock-down</a:t>
              </a:r>
              <a:endParaRPr lang="en-US" sz="3200" dirty="0"/>
            </a:p>
          </p:txBody>
        </p:sp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2046" y="2997"/>
              <a:ext cx="171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Known pathway </a:t>
              </a:r>
            </a:p>
            <a:p>
              <a:pPr>
                <a:defRPr/>
              </a:pPr>
              <a:r>
                <a:rPr lang="en-US" sz="3200"/>
                <a:t>members</a:t>
              </a:r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>
              <a:off x="2046" y="3597"/>
              <a:ext cx="15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New RNAi Hits</a:t>
              </a:r>
            </a:p>
          </p:txBody>
        </p:sp>
      </p:grp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783388" y="4511675"/>
            <a:ext cx="2700337" cy="2062163"/>
            <a:chOff x="3944" y="2842"/>
            <a:chExt cx="1570" cy="1299"/>
          </a:xfrm>
        </p:grpSpPr>
        <p:sp>
          <p:nvSpPr>
            <p:cNvPr id="177208" name="AutoShape 56"/>
            <p:cNvSpPr>
              <a:spLocks/>
            </p:cNvSpPr>
            <p:nvPr/>
          </p:nvSpPr>
          <p:spPr bwMode="auto">
            <a:xfrm>
              <a:off x="3944" y="2968"/>
              <a:ext cx="144" cy="1024"/>
            </a:xfrm>
            <a:prstGeom prst="rightBrace">
              <a:avLst>
                <a:gd name="adj1" fmla="val 5925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9" name="Rectangle 57"/>
            <p:cNvSpPr>
              <a:spLocks noChangeArrowheads="1"/>
            </p:cNvSpPr>
            <p:nvPr/>
          </p:nvSpPr>
          <p:spPr bwMode="auto">
            <a:xfrm>
              <a:off x="4206" y="2842"/>
              <a:ext cx="1308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Compare</a:t>
              </a:r>
            </a:p>
            <a:p>
              <a:pPr>
                <a:defRPr/>
              </a:pPr>
              <a:r>
                <a:rPr lang="en-US" sz="3200"/>
                <a:t>expression </a:t>
              </a:r>
            </a:p>
            <a:p>
              <a:pPr>
                <a:defRPr/>
              </a:pPr>
              <a:r>
                <a:rPr lang="en-US" sz="3200"/>
                <a:t>phenotypes</a:t>
              </a:r>
            </a:p>
            <a:p>
              <a:pPr>
                <a:defRPr/>
              </a:pPr>
              <a:r>
                <a:rPr lang="en-US" sz="3200"/>
                <a:t>by </a:t>
              </a:r>
              <a:r>
                <a:rPr lang="en-US" sz="3200" b="1">
                  <a:solidFill>
                    <a:srgbClr val="003399"/>
                  </a:solidFill>
                </a:rPr>
                <a:t>NEMs</a:t>
              </a:r>
              <a:endParaRPr lang="en-US" sz="3200" b="1">
                <a:solidFill>
                  <a:srgbClr val="0033CC"/>
                </a:solidFill>
              </a:endParaRPr>
            </a:p>
          </p:txBody>
        </p:sp>
      </p:grp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1733550" y="2743200"/>
            <a:ext cx="11017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NF</a:t>
            </a:r>
            <a:r>
              <a:rPr lang="en-US" sz="3200">
                <a:latin typeface="Symbol" charset="0"/>
                <a:sym typeface="Symbol" charset="0"/>
              </a:rPr>
              <a:t></a:t>
            </a:r>
            <a:r>
              <a:rPr lang="en-US" sz="3200"/>
              <a:t>B</a:t>
            </a:r>
          </a:p>
        </p:txBody>
      </p:sp>
      <p:grpSp>
        <p:nvGrpSpPr>
          <p:cNvPr id="177213" name="Group 61"/>
          <p:cNvGrpSpPr>
            <a:grpSpLocks/>
          </p:cNvGrpSpPr>
          <p:nvPr/>
        </p:nvGrpSpPr>
        <p:grpSpPr bwMode="auto">
          <a:xfrm>
            <a:off x="4953000" y="1431925"/>
            <a:ext cx="1449388" cy="923925"/>
            <a:chOff x="2880" y="902"/>
            <a:chExt cx="843" cy="582"/>
          </a:xfrm>
        </p:grpSpPr>
        <p:sp>
          <p:nvSpPr>
            <p:cNvPr id="177214" name="Rectangle 62"/>
            <p:cNvSpPr>
              <a:spLocks noChangeArrowheads="1"/>
            </p:cNvSpPr>
            <p:nvPr/>
          </p:nvSpPr>
          <p:spPr bwMode="auto">
            <a:xfrm>
              <a:off x="3120" y="902"/>
              <a:ext cx="28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b="1">
                  <a:solidFill>
                    <a:srgbClr val="CE1E10"/>
                  </a:solidFill>
                </a:rPr>
                <a:t>?</a:t>
              </a:r>
            </a:p>
          </p:txBody>
        </p:sp>
        <p:sp>
          <p:nvSpPr>
            <p:cNvPr id="177215" name="Line 63"/>
            <p:cNvSpPr>
              <a:spLocks noChangeShapeType="1"/>
            </p:cNvSpPr>
            <p:nvPr/>
          </p:nvSpPr>
          <p:spPr bwMode="auto">
            <a:xfrm>
              <a:off x="2880" y="144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Anatomy of the NF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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B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16" grpId="0" animBg="1"/>
      <p:bldP spid="1771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233440" y="1484313"/>
            <a:ext cx="1223963" cy="5302250"/>
          </a:xfrm>
          <a:prstGeom prst="rect">
            <a:avLst/>
          </a:prstGeom>
          <a:noFill/>
          <a:ln w="5715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iamond 5"/>
          <p:cNvSpPr/>
          <p:nvPr/>
        </p:nvSpPr>
        <p:spPr bwMode="auto">
          <a:xfrm>
            <a:off x="1714078" y="1268413"/>
            <a:ext cx="1439862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Diamond 12"/>
          <p:cNvSpPr/>
          <p:nvPr/>
        </p:nvSpPr>
        <p:spPr bwMode="auto">
          <a:xfrm>
            <a:off x="6465465" y="-171450"/>
            <a:ext cx="1439863" cy="1439863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Diamond 13"/>
          <p:cNvSpPr/>
          <p:nvPr/>
        </p:nvSpPr>
        <p:spPr bwMode="auto">
          <a:xfrm>
            <a:off x="6465465" y="1268413"/>
            <a:ext cx="1439863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nice result!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b="1" dirty="0" smtClean="0"/>
              <a:t>Makes it easier </a:t>
            </a:r>
            <a:br>
              <a:rPr lang="en-US" sz="9600" b="1" dirty="0" smtClean="0"/>
            </a:br>
            <a:r>
              <a:rPr lang="en-US" sz="9600" b="1" dirty="0" smtClean="0"/>
              <a:t>to engage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6814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933056"/>
            <a:ext cx="9921552" cy="2952328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Genetics of Cancer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7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Genetic variation</a:t>
            </a:r>
          </a:p>
          <a:p>
            <a:r>
              <a:rPr lang="en-US" sz="3200" dirty="0" smtClean="0"/>
              <a:t>In people</a:t>
            </a:r>
          </a:p>
          <a:p>
            <a:r>
              <a:rPr lang="en-US" sz="3200" dirty="0" smtClean="0"/>
              <a:t>In </a:t>
            </a:r>
            <a:r>
              <a:rPr lang="en-US" sz="3200" dirty="0" err="1" smtClean="0"/>
              <a:t>tumours</a:t>
            </a:r>
            <a:endParaRPr lang="en-US" sz="3200" dirty="0" smtClean="0"/>
          </a:p>
          <a:p>
            <a:r>
              <a:rPr lang="en-US" sz="3200" dirty="0" smtClean="0"/>
              <a:t>In clones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7652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Phenotypic variation</a:t>
            </a:r>
          </a:p>
          <a:p>
            <a:r>
              <a:rPr lang="en-US" sz="3200" dirty="0" err="1" smtClean="0"/>
              <a:t>Tumour</a:t>
            </a:r>
            <a:r>
              <a:rPr lang="en-US" sz="3200" dirty="0" smtClean="0"/>
              <a:t> subtypes</a:t>
            </a:r>
          </a:p>
          <a:p>
            <a:r>
              <a:rPr lang="en-US" sz="3200" dirty="0" smtClean="0"/>
              <a:t>Aggressiveness</a:t>
            </a:r>
          </a:p>
          <a:p>
            <a:r>
              <a:rPr lang="en-US" sz="3200" dirty="0" smtClean="0"/>
              <a:t>Survival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776041" y="4201616"/>
            <a:ext cx="1224136" cy="216024"/>
          </a:xfrm>
          <a:prstGeom prst="rightArrow">
            <a:avLst>
              <a:gd name="adj1" fmla="val 17339"/>
              <a:gd name="adj2" fmla="val 147983"/>
            </a:avLst>
          </a:prstGeom>
          <a:solidFill>
            <a:srgbClr val="00339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Figure-SystemsGenetic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" y="1412776"/>
            <a:ext cx="9018472" cy="2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It enables </a:t>
            </a:r>
            <a:r>
              <a:rPr lang="en-US" sz="9600" b="1" dirty="0" smtClean="0"/>
              <a:t>continuity </a:t>
            </a:r>
            <a:br>
              <a:rPr lang="en-US" sz="9600" b="1" dirty="0" smtClean="0"/>
            </a:br>
            <a:r>
              <a:rPr lang="en-US" sz="9600" dirty="0" smtClean="0"/>
              <a:t>in </a:t>
            </a:r>
            <a:r>
              <a:rPr lang="en-US" sz="9600" dirty="0"/>
              <a:t>the </a:t>
            </a:r>
            <a:r>
              <a:rPr lang="en-US" sz="9600" dirty="0" smtClean="0"/>
              <a:t>lab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/>
              <a:t>Going back to your own code can be really tough, even tougher when continuing on others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b="1" dirty="0" smtClean="0"/>
              <a:t>Easier </a:t>
            </a:r>
            <a:r>
              <a:rPr lang="en-US" sz="9600" b="1" dirty="0"/>
              <a:t>to argue with </a:t>
            </a:r>
            <a:r>
              <a:rPr lang="en-US" sz="9600" b="1" dirty="0" smtClean="0"/>
              <a:t>reviewers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 err="1"/>
              <a:t>PLoS</a:t>
            </a:r>
            <a:r>
              <a:rPr lang="en-US" dirty="0"/>
              <a:t> Medicine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It increases </a:t>
            </a:r>
            <a:br>
              <a:rPr lang="en-US" sz="9600" dirty="0" smtClean="0"/>
            </a:br>
            <a:r>
              <a:rPr lang="en-US" sz="9600" dirty="0" smtClean="0"/>
              <a:t>your </a:t>
            </a:r>
            <a:r>
              <a:rPr lang="en-US" sz="9600" b="1" dirty="0" smtClean="0"/>
              <a:t>standing </a:t>
            </a:r>
            <a:br>
              <a:rPr lang="en-US" sz="9600" b="1" dirty="0" smtClean="0"/>
            </a:br>
            <a:r>
              <a:rPr lang="en-US" sz="9600" dirty="0" smtClean="0"/>
              <a:t>in </a:t>
            </a:r>
            <a:r>
              <a:rPr lang="en-US" sz="9600" dirty="0"/>
              <a:t>the </a:t>
            </a:r>
            <a:r>
              <a:rPr lang="en-US" sz="9600" dirty="0" smtClean="0"/>
              <a:t>community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/>
              <a:t>5 selfish reasons</a:t>
            </a:r>
            <a:br>
              <a:rPr lang="en-US" b="1" dirty="0" smtClean="0"/>
            </a:br>
            <a:r>
              <a:rPr lang="en-US" dirty="0" smtClean="0"/>
              <a:t>to work reproducibly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Makes it easier </a:t>
            </a:r>
            <a:r>
              <a:rPr lang="en-US" dirty="0" smtClean="0"/>
              <a:t>to engage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Continuity </a:t>
            </a:r>
            <a:r>
              <a:rPr lang="en-US" dirty="0" smtClean="0"/>
              <a:t>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Easier </a:t>
            </a:r>
            <a:r>
              <a:rPr lang="en-US" dirty="0" smtClean="0"/>
              <a:t>to argue with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Standing </a:t>
            </a:r>
            <a:r>
              <a:rPr lang="en-US" dirty="0" smtClean="0"/>
              <a:t>in the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Excuses people make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should do it, but the effort you put into should be valued by the group you work in and your supervisor.</a:t>
            </a:r>
          </a:p>
          <a:p>
            <a:r>
              <a:rPr lang="en-US" dirty="0" smtClean="0"/>
              <a:t>It takes too long</a:t>
            </a:r>
          </a:p>
          <a:p>
            <a:r>
              <a:rPr lang="en-US" dirty="0" smtClean="0"/>
              <a:t>It should be every postdocs business how to document their work</a:t>
            </a:r>
          </a:p>
          <a:p>
            <a:r>
              <a:rPr lang="en-US" dirty="0" smtClean="0"/>
              <a:t>I can do all this in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sz="4400" b="1" dirty="0" smtClean="0"/>
              <a:t>Before</a:t>
            </a:r>
            <a:r>
              <a:rPr lang="en-US" sz="4400" dirty="0" smtClean="0"/>
              <a:t> you start the project</a:t>
            </a:r>
          </a:p>
          <a:p>
            <a:r>
              <a:rPr lang="en-US" sz="4400" dirty="0" smtClean="0"/>
              <a:t>When you do the </a:t>
            </a:r>
            <a:r>
              <a:rPr lang="en-US" sz="4400" b="1" dirty="0" smtClean="0"/>
              <a:t>analysis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write</a:t>
            </a:r>
            <a:r>
              <a:rPr lang="en-US" sz="4400" dirty="0" smtClean="0"/>
              <a:t> the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co-author </a:t>
            </a:r>
            <a:r>
              <a:rPr lang="en-US" sz="4400" dirty="0" smtClean="0"/>
              <a:t>a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review</a:t>
            </a:r>
            <a:r>
              <a:rPr lang="en-US" sz="4400" dirty="0" smtClean="0"/>
              <a:t> a paper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9997363">
            <a:off x="980096" y="2571091"/>
            <a:ext cx="76463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ALWAYS!</a:t>
            </a:r>
            <a:endParaRPr lang="en-US" sz="1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two talks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Gordon Brown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Stephen </a:t>
            </a:r>
            <a:r>
              <a:rPr lang="en-US" dirty="0" err="1" smtClean="0"/>
              <a:t>Eglen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3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3353626" y="-16928"/>
            <a:ext cx="3197997" cy="6983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2940" y="-16928"/>
            <a:ext cx="3197997" cy="6983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12963" y="-16928"/>
            <a:ext cx="3197997" cy="6983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/>
          <p:cNvSpPr/>
          <p:nvPr/>
        </p:nvSpPr>
        <p:spPr>
          <a:xfrm>
            <a:off x="3353620" y="2339326"/>
            <a:ext cx="3198000" cy="1116000"/>
          </a:xfrm>
          <a:prstGeom prst="trapezoid">
            <a:avLst>
              <a:gd name="adj" fmla="val 5554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353622" y="3455326"/>
            <a:ext cx="3197997" cy="32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601654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Evolution</a:t>
            </a:r>
          </a:p>
        </p:txBody>
      </p: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3977116" y="1411717"/>
            <a:ext cx="1979999" cy="1979999"/>
            <a:chOff x="348224" y="4588527"/>
            <a:chExt cx="1800930" cy="1799558"/>
          </a:xfrm>
        </p:grpSpPr>
        <p:sp>
          <p:nvSpPr>
            <p:cNvPr id="135" name="Oval 134"/>
            <p:cNvSpPr/>
            <p:nvPr/>
          </p:nvSpPr>
          <p:spPr bwMode="auto">
            <a:xfrm>
              <a:off x="348224" y="4588527"/>
              <a:ext cx="1800930" cy="1799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ln>
                  <a:solidFill>
                    <a:srgbClr val="31859C"/>
                  </a:solidFill>
                </a:ln>
                <a:solidFill>
                  <a:srgbClr val="353535"/>
                </a:solidFill>
              </a:endParaRPr>
            </a:p>
          </p:txBody>
        </p:sp>
        <p:grpSp>
          <p:nvGrpSpPr>
            <p:cNvPr id="136" name="Group 135"/>
            <p:cNvGrpSpPr>
              <a:grpSpLocks/>
            </p:cNvGrpSpPr>
            <p:nvPr/>
          </p:nvGrpSpPr>
          <p:grpSpPr bwMode="auto">
            <a:xfrm rot="19440000">
              <a:off x="500126" y="5008652"/>
              <a:ext cx="1521758" cy="926464"/>
              <a:chOff x="5385048" y="5301208"/>
              <a:chExt cx="1800200" cy="1008112"/>
            </a:xfrm>
          </p:grpSpPr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Connector 141"/>
              <p:cNvCxnSpPr>
                <a:endCxn id="143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31859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8" name="Trapezoid 147"/>
          <p:cNvSpPr/>
          <p:nvPr/>
        </p:nvSpPr>
        <p:spPr>
          <a:xfrm>
            <a:off x="6612959" y="2339326"/>
            <a:ext cx="3198000" cy="1116000"/>
          </a:xfrm>
          <a:prstGeom prst="trapezoid">
            <a:avLst>
              <a:gd name="adj" fmla="val 5235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044855" y="176985"/>
            <a:ext cx="233421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Cancer tissue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Context</a:t>
            </a:r>
          </a:p>
        </p:txBody>
      </p: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236455" y="1356147"/>
            <a:ext cx="1979999" cy="1979999"/>
            <a:chOff x="7038082" y="4022512"/>
            <a:chExt cx="1800930" cy="1799558"/>
          </a:xfrm>
        </p:grpSpPr>
        <p:sp>
          <p:nvSpPr>
            <p:cNvPr id="117" name="Oval 116"/>
            <p:cNvSpPr/>
            <p:nvPr/>
          </p:nvSpPr>
          <p:spPr bwMode="auto">
            <a:xfrm>
              <a:off x="7038082" y="4022512"/>
              <a:ext cx="1800930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pic>
          <p:nvPicPr>
            <p:cNvPr id="118" name="Picture 84" descr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46" y="4078082"/>
              <a:ext cx="1675991" cy="16820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119" name="Group 118"/>
            <p:cNvGrpSpPr>
              <a:grpSpLocks/>
            </p:cNvGrpSpPr>
            <p:nvPr/>
          </p:nvGrpSpPr>
          <p:grpSpPr bwMode="auto">
            <a:xfrm>
              <a:off x="7225564" y="4145676"/>
              <a:ext cx="1488915" cy="1551862"/>
              <a:chOff x="5313040" y="2708920"/>
              <a:chExt cx="1728192" cy="18002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5313040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5600543" y="3645532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5673610" y="4077326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5889634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177136" y="4004302"/>
                <a:ext cx="216024" cy="21748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 bwMode="auto">
              <a:xfrm>
                <a:off x="6321682" y="4293223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 bwMode="auto">
              <a:xfrm>
                <a:off x="5816567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6177136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 bwMode="auto">
              <a:xfrm>
                <a:off x="6248615" y="328517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>
                <a:off x="6393160" y="378840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auto">
              <a:xfrm>
                <a:off x="6537706" y="3356611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6825208" y="3716969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6393160" y="2708920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6464639" y="2924817"/>
                <a:ext cx="216024" cy="21589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</p:grpSp>
      </p:grpSp>
      <p:sp>
        <p:nvSpPr>
          <p:cNvPr id="145" name="Rectangle 144"/>
          <p:cNvSpPr/>
          <p:nvPr/>
        </p:nvSpPr>
        <p:spPr>
          <a:xfrm>
            <a:off x="6612962" y="3454510"/>
            <a:ext cx="3197997" cy="32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apezoid 146"/>
          <p:cNvSpPr/>
          <p:nvPr/>
        </p:nvSpPr>
        <p:spPr>
          <a:xfrm>
            <a:off x="103765" y="2339326"/>
            <a:ext cx="3198000" cy="1116000"/>
          </a:xfrm>
          <a:prstGeom prst="trapezoid">
            <a:avLst>
              <a:gd name="adj" fmla="val 5401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51798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</a:p>
        </p:txBody>
      </p: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727263" y="1384110"/>
            <a:ext cx="1979999" cy="1979999"/>
            <a:chOff x="3250435" y="4680183"/>
            <a:chExt cx="1800929" cy="1799558"/>
          </a:xfrm>
        </p:grpSpPr>
        <p:sp>
          <p:nvSpPr>
            <p:cNvPr id="96" name="Oval 95"/>
            <p:cNvSpPr/>
            <p:nvPr/>
          </p:nvSpPr>
          <p:spPr bwMode="auto">
            <a:xfrm>
              <a:off x="3250435" y="4680183"/>
              <a:ext cx="1800929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 rot="19440000">
              <a:off x="3402337" y="5100308"/>
              <a:ext cx="1521758" cy="926464"/>
              <a:chOff x="5385048" y="5301208"/>
              <a:chExt cx="1800200" cy="1008112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Connector 112"/>
              <p:cNvCxnSpPr>
                <a:endCxn id="114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Oval 97"/>
            <p:cNvSpPr/>
            <p:nvPr/>
          </p:nvSpPr>
          <p:spPr bwMode="auto">
            <a:xfrm>
              <a:off x="3312509" y="5300919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33246" y="4804330"/>
              <a:ext cx="372442" cy="37244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rgbClr val="353535"/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 rot="19459069">
              <a:off x="3512095" y="4965752"/>
              <a:ext cx="587078" cy="660461"/>
              <a:chOff x="4185005" y="3196227"/>
              <a:chExt cx="681034" cy="766162"/>
            </a:xfrm>
          </p:grpSpPr>
          <p:sp>
            <p:nvSpPr>
              <p:cNvPr id="103" name="Snip Diagonal Corner Rectangle 102"/>
              <p:cNvSpPr/>
              <p:nvPr/>
            </p:nvSpPr>
            <p:spPr bwMode="auto">
              <a:xfrm>
                <a:off x="4185005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Snip Diagonal Corner Rectangle 106"/>
              <p:cNvSpPr/>
              <p:nvPr/>
            </p:nvSpPr>
            <p:spPr bwMode="auto">
              <a:xfrm flipH="1">
                <a:off x="4525522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1" name="Oval 100"/>
            <p:cNvSpPr/>
            <p:nvPr/>
          </p:nvSpPr>
          <p:spPr bwMode="auto">
            <a:xfrm>
              <a:off x="4057393" y="5052625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560804" y="5425066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3767" y="3454510"/>
            <a:ext cx="3197997" cy="32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2075018" y="6244329"/>
            <a:ext cx="57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Ines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069308" y="4773899"/>
            <a:ext cx="54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Wei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421706" y="4773899"/>
            <a:ext cx="68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Edith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555124" y="62443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Geoff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948614" y="47738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Ke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04581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Anne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728000" y="477389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Joe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887365" y="6244329"/>
            <a:ext cx="66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Leon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4998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Andy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10504" y="624432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Amanda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4" name="Picture 93" descr="Joseph Harvey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10190"/>
          <a:stretch/>
        </p:blipFill>
        <p:spPr>
          <a:xfrm>
            <a:off x="8369352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0" name="Picture 149" descr="Geoff Macintyre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4141"/>
          <a:stretch/>
        </p:blipFill>
        <p:spPr>
          <a:xfrm>
            <a:off x="436257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1" name="Picture 150" descr="Amanda Donnelly.jp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033"/>
          <a:stretch/>
        </p:blipFill>
        <p:spPr>
          <a:xfrm>
            <a:off x="36502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2" name="Picture 151" descr="Andrew Holding.jp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36502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" name="Picture 152" descr="Anne Trinh.jp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13072"/>
          <a:stretch/>
        </p:blipFill>
        <p:spPr>
          <a:xfrm>
            <a:off x="6854561" y="37207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4" name="Picture 153" descr="Edith Ross.jp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9804"/>
          <a:stretch/>
        </p:blipFill>
        <p:spPr>
          <a:xfrm>
            <a:off x="509413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5" name="Picture 154" descr="Inês de Santiago.jp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1795700" y="5181877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6" name="Picture 155" descr="Ke Yuan.jpg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3634015" y="373016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7" name="Picture 156" descr="Wei Liu.jp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1795700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Leon_178x214.jpg"/>
          <p:cNvPicPr>
            <a:picLocks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3243"/>
          <a:stretch/>
        </p:blipFill>
        <p:spPr>
          <a:xfrm>
            <a:off x="7611559" y="5157192"/>
            <a:ext cx="1080795" cy="1080000"/>
          </a:xfrm>
          <a:prstGeom prst="ellipse">
            <a:avLst/>
          </a:prstGeom>
          <a:ln w="28575" cap="rnd" cmpd="sng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46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have a new algorithm or method, mot people make their code available</a:t>
            </a:r>
          </a:p>
          <a:p>
            <a:r>
              <a:rPr lang="en-US" dirty="0" smtClean="0"/>
              <a:t>BUT what I talk about are analysis scripts using ‘standard’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6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100" y="152400"/>
            <a:ext cx="949325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Myriad Pro" charset="0"/>
                <a:ea typeface="ＭＳ Ｐゴシック" charset="0"/>
                <a:cs typeface="ＭＳ Ｐゴシック" charset="0"/>
              </a:rPr>
              <a:t>Reproducibility </a:t>
            </a:r>
            <a:r>
              <a:rPr lang="en-US" dirty="0" err="1" smtClean="0">
                <a:latin typeface="Myriad Pro" charset="0"/>
                <a:ea typeface="ＭＳ Ｐゴシック" charset="0"/>
                <a:cs typeface="ＭＳ Ｐゴシック" charset="0"/>
              </a:rPr>
              <a:t>rulez</a:t>
            </a:r>
            <a:r>
              <a:rPr lang="en-US" dirty="0" smtClean="0">
                <a:latin typeface="Myriad Pro" charset="0"/>
                <a:ea typeface="ＭＳ Ｐゴシック" charset="0"/>
                <a:cs typeface="ＭＳ Ｐゴシック" charset="0"/>
              </a:rPr>
              <a:t>!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132384"/>
            <a:ext cx="6851650" cy="1944688"/>
          </a:xfrm>
          <a:noFill/>
          <a:extLst/>
        </p:spPr>
        <p:txBody>
          <a:bodyPr/>
          <a:lstStyle/>
          <a:p>
            <a:pPr eaLnBrk="1" hangingPunct="1"/>
            <a:r>
              <a:rPr lang="en-US" sz="9600" b="1" dirty="0">
                <a:latin typeface="Myriad Pro" charset="0"/>
                <a:ea typeface="ＭＳ Ｐゴシック" charset="0"/>
                <a:cs typeface="ＭＳ Ｐゴシック" charset="0"/>
              </a:rPr>
              <a:t>Thank you !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-GENES-jum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0" y="0"/>
            <a:ext cx="1029705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8616"/>
            <a:ext cx="6321152" cy="1798216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“How </a:t>
            </a:r>
            <a:r>
              <a:rPr lang="en-US" dirty="0">
                <a:solidFill>
                  <a:srgbClr val="FFFFFF"/>
                </a:solidFill>
              </a:rPr>
              <a:t>Bright Promise in Cancer Testing Fell </a:t>
            </a:r>
            <a:r>
              <a:rPr lang="en-US" dirty="0" smtClean="0">
                <a:solidFill>
                  <a:srgbClr val="FFFFFF"/>
                </a:solidFill>
              </a:rPr>
              <a:t>Apart”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New York Times, July 7, 2011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36712"/>
            <a:ext cx="9143741" cy="48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" y="0"/>
            <a:ext cx="885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4" y="1037546"/>
            <a:ext cx="8841432" cy="4782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40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Baggerly</a:t>
            </a:r>
            <a:r>
              <a:rPr lang="en-US" dirty="0" smtClean="0"/>
              <a:t> &amp; </a:t>
            </a:r>
            <a:r>
              <a:rPr lang="en-US" dirty="0" err="1" smtClean="0"/>
              <a:t>Coombes</a:t>
            </a:r>
            <a:r>
              <a:rPr lang="en-US" dirty="0" smtClean="0"/>
              <a:t>, AOAS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6" y="629775"/>
            <a:ext cx="8625408" cy="559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40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Baggerly</a:t>
            </a:r>
            <a:r>
              <a:rPr lang="en-US" dirty="0" smtClean="0"/>
              <a:t> &amp; </a:t>
            </a:r>
            <a:r>
              <a:rPr lang="en-US" dirty="0" err="1" smtClean="0"/>
              <a:t>Coombes</a:t>
            </a:r>
            <a:r>
              <a:rPr lang="en-US" dirty="0" smtClean="0"/>
              <a:t>, AOAS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ILayout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ILayoutWhite">
      <a:majorFont>
        <a:latin typeface="Myriad Pro"/>
        <a:ea typeface="ＭＳ Ｐゴシック"/>
        <a:cs typeface="ＭＳ Ｐゴシック"/>
      </a:majorFont>
      <a:minorFont>
        <a:latin typeface="Myria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RILayout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11417</TotalTime>
  <Words>352</Words>
  <Application>Microsoft Macintosh PowerPoint</Application>
  <PresentationFormat>A4 Paper (210x297 mm)</PresentationFormat>
  <Paragraphs>101</Paragraphs>
  <Slides>31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CRILayoutWhite</vt:lpstr>
      <vt:lpstr>5 selfish reasons to work reproducibly</vt:lpstr>
      <vt:lpstr>Systems Genetics of Cancer</vt:lpstr>
      <vt:lpstr>PowerPoint Presentation</vt:lpstr>
      <vt:lpstr>“How Bright Promise in Cancer Testing Fell Apart” New York Times, July 7,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Reproducibility</vt:lpstr>
      <vt:lpstr>PowerPoint Presentation</vt:lpstr>
      <vt:lpstr>PowerPoint Presentation</vt:lpstr>
      <vt:lpstr>Avoid disaster</vt:lpstr>
      <vt:lpstr>Anatomy of the NFB pathway</vt:lpstr>
      <vt:lpstr>What a nice result!</vt:lpstr>
      <vt:lpstr>Makes it easier  to engage</vt:lpstr>
      <vt:lpstr>PowerPoint Presentation</vt:lpstr>
      <vt:lpstr>It enables continuity  in the lab</vt:lpstr>
      <vt:lpstr>PowerPoint Presentation</vt:lpstr>
      <vt:lpstr>Easier to argue with reviewers</vt:lpstr>
      <vt:lpstr>PowerPoint Presentation</vt:lpstr>
      <vt:lpstr>It increases  your standing  in the community</vt:lpstr>
      <vt:lpstr>PowerPoint Presentation</vt:lpstr>
      <vt:lpstr>5 selfish reasons to work reproducibly</vt:lpstr>
      <vt:lpstr>Excuses people make</vt:lpstr>
      <vt:lpstr>When do you need to worry about reproducibility?</vt:lpstr>
      <vt:lpstr>The next two talks</vt:lpstr>
      <vt:lpstr>PowerPoint Presentation</vt:lpstr>
      <vt:lpstr>Reproducibility rulez!</vt:lpstr>
    </vt:vector>
  </TitlesOfParts>
  <Company>Florian Markowetz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Integrative analysis of breast cancer </dc:title>
  <dc:creator>Florian Markowetz</dc:creator>
  <cp:lastModifiedBy>Florian Markowetz</cp:lastModifiedBy>
  <cp:revision>344</cp:revision>
  <cp:lastPrinted>2011-03-27T18:25:47Z</cp:lastPrinted>
  <dcterms:created xsi:type="dcterms:W3CDTF">2011-03-15T13:12:14Z</dcterms:created>
  <dcterms:modified xsi:type="dcterms:W3CDTF">2015-05-02T21:47:47Z</dcterms:modified>
</cp:coreProperties>
</file>